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handoutMasterIdLst>
    <p:handoutMasterId r:id="rId24"/>
  </p:handoutMasterIdLst>
  <p:sldIdLst>
    <p:sldId id="547" r:id="rId2"/>
    <p:sldId id="550" r:id="rId3"/>
    <p:sldId id="558" r:id="rId4"/>
    <p:sldId id="654" r:id="rId5"/>
    <p:sldId id="619" r:id="rId6"/>
    <p:sldId id="665" r:id="rId7"/>
    <p:sldId id="666" r:id="rId8"/>
    <p:sldId id="658" r:id="rId9"/>
    <p:sldId id="659" r:id="rId10"/>
    <p:sldId id="646" r:id="rId11"/>
    <p:sldId id="660" r:id="rId12"/>
    <p:sldId id="648" r:id="rId13"/>
    <p:sldId id="661" r:id="rId14"/>
    <p:sldId id="662" r:id="rId15"/>
    <p:sldId id="649" r:id="rId16"/>
    <p:sldId id="664" r:id="rId17"/>
    <p:sldId id="562" r:id="rId18"/>
    <p:sldId id="554" r:id="rId19"/>
    <p:sldId id="618" r:id="rId20"/>
    <p:sldId id="552" r:id="rId21"/>
    <p:sldId id="553" r:id="rId2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00"/>
    <a:srgbClr val="FF4747"/>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093" autoAdjust="0"/>
    <p:restoredTop sz="94660"/>
  </p:normalViewPr>
  <p:slideViewPr>
    <p:cSldViewPr>
      <p:cViewPr varScale="1">
        <p:scale>
          <a:sx n="115" d="100"/>
          <a:sy n="115" d="100"/>
        </p:scale>
        <p:origin x="1116" y="12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8" d="100"/>
          <a:sy n="98" d="100"/>
        </p:scale>
        <p:origin x="-19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9/11/2024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Scope of local variables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For_loo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Scope of local variables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Consider this example</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count{};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"How many values do you want to enter?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count;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The user must enter at least one value</a:t>
            </a:r>
          </a:p>
          <a:p>
            <a:pPr marL="800100" lvl="2" indent="0">
              <a:buNone/>
            </a:pPr>
            <a:r>
              <a:rPr lang="en-US" sz="1400" dirty="0" smtClean="0">
                <a:latin typeface="Consolas" panose="020B0609020204030204" pitchFamily="49" charset="0"/>
                <a:cs typeface="Consolas" panose="020B0609020204030204" pitchFamily="49" charset="0"/>
              </a:rPr>
              <a:t>    if ( count &lt; 1 )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count = 1;</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maximum{};</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maximum;</a:t>
            </a:r>
          </a:p>
          <a:p>
            <a:pPr marL="800100" lvl="2" indent="0">
              <a:buNone/>
            </a:pPr>
            <a:endParaRPr lang="en-US" sz="1400"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14328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CA" dirty="0"/>
          </a:p>
        </p:txBody>
      </p:sp>
      <p:sp>
        <p:nvSpPr>
          <p:cNvPr id="3" name="Content Placeholder 2"/>
          <p:cNvSpPr>
            <a:spLocks noGrp="1"/>
          </p:cNvSpPr>
          <p:nvPr>
            <p:ph idx="1"/>
          </p:nvPr>
        </p:nvSpPr>
        <p:spPr>
          <a:ln>
            <a:noFill/>
          </a:ln>
        </p:spPr>
        <p:txBody>
          <a:bodyPr/>
          <a:lstStyle/>
          <a:p>
            <a:pPr marL="800100" lvl="2" indent="0">
              <a:buNone/>
            </a:pPr>
            <a:r>
              <a:rPr lang="en-US" sz="1400" dirty="0" smtClean="0">
                <a:latin typeface="Consolas" panose="020B0609020204030204" pitchFamily="49" charset="0"/>
                <a:cs typeface="Consolas" panose="020B0609020204030204" pitchFamily="49" charset="0"/>
              </a:rPr>
              <a:t>    for (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k{2}; k &lt;= count; ++k ) {</a:t>
            </a: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int</a:t>
            </a: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dirty="0" smtClean="0">
                <a:solidFill>
                  <a:srgbClr val="FF0000"/>
                </a:solidFill>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&gt; maximum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maximum = </a:t>
            </a:r>
            <a:r>
              <a:rPr lang="en-US" sz="1400" b="1" dirty="0" err="1" smtClean="0">
                <a:solidFill>
                  <a:srgbClr val="FF0000"/>
                </a:solidFill>
                <a:latin typeface="Consolas" panose="020B0609020204030204" pitchFamily="49" charset="0"/>
                <a:cs typeface="Consolas" panose="020B0609020204030204" pitchFamily="49" charset="0"/>
              </a:rPr>
              <a:t>tmp</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The local variable 'maximum' is still in scope</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"The maximum number was " &lt;&lt; maximum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solidFill>
                <a:prstClr val="black"/>
              </a:solidFill>
              <a:latin typeface="Consolas" panose="020B0609020204030204" pitchFamily="49" charset="0"/>
            </a:endParaRPr>
          </a:p>
          <a:p>
            <a:pPr marL="685800" lvl="1"/>
            <a:r>
              <a:rPr lang="en-US" dirty="0" smtClean="0">
                <a:solidFill>
                  <a:prstClr val="black"/>
                </a:solidFill>
              </a:rPr>
              <a:t>We only require </a:t>
            </a:r>
            <a:r>
              <a:rPr lang="en-US" dirty="0" smtClean="0">
                <a:solidFill>
                  <a:prstClr val="black"/>
                </a:solidFill>
                <a:latin typeface="Consolas" panose="020B0609020204030204" pitchFamily="49" charset="0"/>
              </a:rPr>
              <a:t>k</a:t>
            </a:r>
            <a:r>
              <a:rPr lang="en-US" dirty="0" smtClean="0">
                <a:solidFill>
                  <a:prstClr val="black"/>
                </a:solidFill>
              </a:rPr>
              <a:t> and </a:t>
            </a:r>
            <a:r>
              <a:rPr lang="en-US" dirty="0" err="1" smtClean="0">
                <a:solidFill>
                  <a:prstClr val="black"/>
                </a:solidFill>
                <a:latin typeface="Consolas" panose="020B0609020204030204" pitchFamily="49" charset="0"/>
              </a:rPr>
              <a:t>tmp</a:t>
            </a:r>
            <a:r>
              <a:rPr lang="en-US" dirty="0" smtClean="0">
                <a:solidFill>
                  <a:prstClr val="black"/>
                </a:solidFill>
              </a:rPr>
              <a:t> in the loop</a:t>
            </a:r>
          </a:p>
          <a:p>
            <a:pPr marL="1085850" lvl="2"/>
            <a:r>
              <a:rPr lang="en-US" dirty="0" smtClean="0">
                <a:solidFill>
                  <a:prstClr val="black"/>
                </a:solidFill>
              </a:rPr>
              <a:t>The reader knows that these variables will only be used here</a:t>
            </a:r>
          </a:p>
        </p:txBody>
      </p:sp>
    </p:spTree>
    <p:custDataLst>
      <p:tags r:id="rId1"/>
    </p:custDataLst>
    <p:extLst>
      <p:ext uri="{BB962C8B-B14F-4D97-AF65-F5344CB8AC3E}">
        <p14:creationId xmlns:p14="http://schemas.microsoft.com/office/powerpoint/2010/main" val="119860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scope</a:t>
            </a:r>
            <a:endParaRPr lang="en-CA" dirty="0"/>
          </a:p>
        </p:txBody>
      </p:sp>
      <p:sp>
        <p:nvSpPr>
          <p:cNvPr id="3" name="Content Placeholder 2"/>
          <p:cNvSpPr>
            <a:spLocks noGrp="1"/>
          </p:cNvSpPr>
          <p:nvPr>
            <p:ph idx="1"/>
          </p:nvPr>
        </p:nvSpPr>
        <p:spPr>
          <a:ln>
            <a:noFill/>
          </a:ln>
        </p:spPr>
        <p:txBody>
          <a:bodyPr/>
          <a:lstStyle/>
          <a:p>
            <a:pPr marL="285750"/>
            <a:r>
              <a:rPr lang="en-US" dirty="0" smtClean="0">
                <a:solidFill>
                  <a:prstClr val="black"/>
                </a:solidFill>
              </a:rPr>
              <a:t>If you wanted, you could simply declare all local variables at the start of the function </a:t>
            </a:r>
            <a:r>
              <a:rPr lang="en-US" dirty="0" err="1" smtClean="0">
                <a:solidFill>
                  <a:prstClr val="black"/>
                </a:solidFill>
                <a:latin typeface="Consolas" panose="020B0609020204030204" pitchFamily="49" charset="0"/>
              </a:rPr>
              <a:t>int</a:t>
            </a:r>
            <a:r>
              <a:rPr lang="en-US" dirty="0" smtClean="0">
                <a:solidFill>
                  <a:prstClr val="black"/>
                </a:solidFill>
                <a:latin typeface="Consolas" panose="020B0609020204030204" pitchFamily="49" charset="0"/>
              </a:rPr>
              <a:t> main()</a:t>
            </a:r>
          </a:p>
          <a:p>
            <a:pPr marL="285750"/>
            <a:endParaRPr lang="en-US" dirty="0">
              <a:solidFill>
                <a:prstClr val="black"/>
              </a:solidFill>
            </a:endParaRPr>
          </a:p>
          <a:p>
            <a:pPr marL="800100" lvl="2" indent="0">
              <a:buNone/>
            </a:pP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main()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count</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maximum{};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tmp</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"How many values do you want to enter?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cin</a:t>
            </a:r>
            <a:r>
              <a:rPr lang="en-US" sz="1400" dirty="0">
                <a:latin typeface="Consolas" panose="020B0609020204030204" pitchFamily="49" charset="0"/>
                <a:cs typeface="Consolas" panose="020B0609020204030204" pitchFamily="49" charset="0"/>
              </a:rPr>
              <a:t> &gt;&gt; count</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a:p>
            <a:pPr marL="0" indent="0">
              <a:buNone/>
            </a:pPr>
            <a:endParaRPr lang="en-US" dirty="0" smtClean="0">
              <a:solidFill>
                <a:prstClr val="black"/>
              </a:solidFill>
            </a:endParaRPr>
          </a:p>
        </p:txBody>
      </p:sp>
    </p:spTree>
    <p:custDataLst>
      <p:tags r:id="rId1"/>
    </p:custDataLst>
    <p:extLst>
      <p:ext uri="{BB962C8B-B14F-4D97-AF65-F5344CB8AC3E}">
        <p14:creationId xmlns:p14="http://schemas.microsoft.com/office/powerpoint/2010/main" val="350028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scope</a:t>
            </a:r>
            <a:endParaRPr lang="en-CA" dirty="0"/>
          </a:p>
        </p:txBody>
      </p:sp>
      <p:sp>
        <p:nvSpPr>
          <p:cNvPr id="3" name="Content Placeholder 2"/>
          <p:cNvSpPr>
            <a:spLocks noGrp="1"/>
          </p:cNvSpPr>
          <p:nvPr>
            <p:ph idx="1"/>
          </p:nvPr>
        </p:nvSpPr>
        <p:spPr>
          <a:ln>
            <a:noFill/>
          </a:ln>
        </p:spPr>
        <p:txBody>
          <a:bodyPr/>
          <a:lstStyle/>
          <a:p>
            <a:pPr marL="285750"/>
            <a:r>
              <a:rPr lang="en-US" dirty="0" smtClean="0">
                <a:solidFill>
                  <a:prstClr val="black"/>
                </a:solidFill>
              </a:rPr>
              <a:t>Problems with this approach:</a:t>
            </a:r>
          </a:p>
          <a:p>
            <a:pPr marL="685800" lvl="1"/>
            <a:r>
              <a:rPr lang="en-US" dirty="0" smtClean="0">
                <a:solidFill>
                  <a:prstClr val="black"/>
                </a:solidFill>
              </a:rPr>
              <a:t>The reader of your code does not know which local variables are important and which are temporary</a:t>
            </a:r>
          </a:p>
          <a:p>
            <a:pPr marL="685800" lvl="1"/>
            <a:r>
              <a:rPr lang="en-US" dirty="0" smtClean="0">
                <a:solidFill>
                  <a:prstClr val="black"/>
                </a:solidFill>
              </a:rPr>
              <a:t>This makes it much more difficult to read through your code</a:t>
            </a:r>
          </a:p>
          <a:p>
            <a:pPr marL="1085850" lvl="2"/>
            <a:r>
              <a:rPr lang="en-US" dirty="0" smtClean="0">
                <a:solidFill>
                  <a:prstClr val="black"/>
                </a:solidFill>
              </a:rPr>
              <a:t>With the local variables declared near the top,</a:t>
            </a:r>
          </a:p>
          <a:p>
            <a:pPr marL="857250" lvl="2" indent="0">
              <a:buNone/>
            </a:pPr>
            <a:r>
              <a:rPr lang="en-US" dirty="0">
                <a:solidFill>
                  <a:prstClr val="black"/>
                </a:solidFill>
              </a:rPr>
              <a:t>	</a:t>
            </a:r>
            <a:r>
              <a:rPr lang="en-US" dirty="0" smtClean="0">
                <a:solidFill>
                  <a:prstClr val="black"/>
                </a:solidFill>
              </a:rPr>
              <a:t>         the reader can say, “These seem to be important…”</a:t>
            </a:r>
          </a:p>
          <a:p>
            <a:pPr marL="1085850" lvl="2"/>
            <a:r>
              <a:rPr lang="en-US" dirty="0" smtClean="0">
                <a:solidFill>
                  <a:prstClr val="black"/>
                </a:solidFill>
              </a:rPr>
              <a:t>With the local variables declared in the for loop,</a:t>
            </a:r>
          </a:p>
          <a:p>
            <a:pPr marL="857250" lvl="2" indent="0">
              <a:buNone/>
            </a:pPr>
            <a:r>
              <a:rPr lang="en-US" dirty="0">
                <a:solidFill>
                  <a:prstClr val="black"/>
                </a:solidFill>
              </a:rPr>
              <a:t>	 </a:t>
            </a:r>
            <a:r>
              <a:rPr lang="en-US" dirty="0" smtClean="0">
                <a:solidFill>
                  <a:prstClr val="black"/>
                </a:solidFill>
              </a:rPr>
              <a:t>        the reader can say, “Ah, these are used here, and nowhere else…”</a:t>
            </a:r>
          </a:p>
        </p:txBody>
      </p:sp>
    </p:spTree>
    <p:custDataLst>
      <p:tags r:id="rId1"/>
    </p:custDataLst>
    <p:extLst>
      <p:ext uri="{BB962C8B-B14F-4D97-AF65-F5344CB8AC3E}">
        <p14:creationId xmlns:p14="http://schemas.microsoft.com/office/powerpoint/2010/main" val="408463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scope</a:t>
            </a:r>
            <a:endParaRPr lang="en-CA" dirty="0"/>
          </a:p>
        </p:txBody>
      </p:sp>
      <p:sp>
        <p:nvSpPr>
          <p:cNvPr id="3" name="Content Placeholder 2"/>
          <p:cNvSpPr>
            <a:spLocks noGrp="1"/>
          </p:cNvSpPr>
          <p:nvPr>
            <p:ph idx="1"/>
          </p:nvPr>
        </p:nvSpPr>
        <p:spPr>
          <a:xfrm>
            <a:off x="457200" y="1600200"/>
            <a:ext cx="8147248" cy="4525963"/>
          </a:xfrm>
          <a:ln>
            <a:noFill/>
          </a:ln>
        </p:spPr>
        <p:txBody>
          <a:bodyPr/>
          <a:lstStyle/>
          <a:p>
            <a:pPr marL="285750"/>
            <a:r>
              <a:rPr lang="en-US" dirty="0" smtClean="0">
                <a:solidFill>
                  <a:prstClr val="black"/>
                </a:solidFill>
              </a:rPr>
              <a:t>The following are reasons scope is used in programming languages:</a:t>
            </a:r>
            <a:endParaRPr lang="en-US" dirty="0" smtClean="0">
              <a:solidFill>
                <a:prstClr val="black"/>
              </a:solidFill>
            </a:endParaRPr>
          </a:p>
          <a:p>
            <a:pPr marL="685800" lvl="1" algn="l"/>
            <a:r>
              <a:rPr lang="en-CA" dirty="0">
                <a:solidFill>
                  <a:prstClr val="black"/>
                </a:solidFill>
              </a:rPr>
              <a:t>Fewer </a:t>
            </a:r>
            <a:r>
              <a:rPr lang="en-CA" dirty="0" smtClean="0">
                <a:solidFill>
                  <a:prstClr val="black"/>
                </a:solidFill>
              </a:rPr>
              <a:t>name collisions by reducing conflicts by limiting variable names to specific blocks</a:t>
            </a:r>
          </a:p>
          <a:p>
            <a:pPr marL="685800" lvl="1" algn="l"/>
            <a:r>
              <a:rPr lang="en-CA" dirty="0" smtClean="0">
                <a:solidFill>
                  <a:prstClr val="black"/>
                </a:solidFill>
              </a:rPr>
              <a:t>Better readability making it easier to understand and maintain code</a:t>
            </a:r>
          </a:p>
          <a:p>
            <a:pPr marL="685800" lvl="1" algn="l"/>
            <a:r>
              <a:rPr lang="en-CA" dirty="0" smtClean="0">
                <a:solidFill>
                  <a:prstClr val="black"/>
                </a:solidFill>
              </a:rPr>
              <a:t>Encapsulation by keeping </a:t>
            </a:r>
            <a:r>
              <a:rPr lang="en-CA" dirty="0">
                <a:solidFill>
                  <a:prstClr val="black"/>
                </a:solidFill>
              </a:rPr>
              <a:t>variables confined to where they’re used</a:t>
            </a:r>
            <a:r>
              <a:rPr lang="en-CA" dirty="0" smtClean="0">
                <a:solidFill>
                  <a:prstClr val="black"/>
                </a:solidFill>
              </a:rPr>
              <a:t>,</a:t>
            </a:r>
            <a:br>
              <a:rPr lang="en-CA" dirty="0" smtClean="0">
                <a:solidFill>
                  <a:prstClr val="black"/>
                </a:solidFill>
              </a:rPr>
            </a:br>
            <a:r>
              <a:rPr lang="en-CA" dirty="0" smtClean="0">
                <a:solidFill>
                  <a:prstClr val="black"/>
                </a:solidFill>
              </a:rPr>
              <a:t>	 </a:t>
            </a:r>
            <a:r>
              <a:rPr lang="en-CA" dirty="0">
                <a:solidFill>
                  <a:prstClr val="black"/>
                </a:solidFill>
              </a:rPr>
              <a:t>preventing unintended </a:t>
            </a:r>
            <a:r>
              <a:rPr lang="en-CA" dirty="0" smtClean="0">
                <a:solidFill>
                  <a:prstClr val="black"/>
                </a:solidFill>
              </a:rPr>
              <a:t>interference</a:t>
            </a:r>
          </a:p>
          <a:p>
            <a:pPr marL="685800" lvl="1" algn="l"/>
            <a:r>
              <a:rPr lang="en-CA" dirty="0" smtClean="0">
                <a:solidFill>
                  <a:prstClr val="black"/>
                </a:solidFill>
              </a:rPr>
              <a:t>Simpler debugging as it is easier </a:t>
            </a:r>
            <a:r>
              <a:rPr lang="en-CA" dirty="0">
                <a:solidFill>
                  <a:prstClr val="black"/>
                </a:solidFill>
              </a:rPr>
              <a:t>to </a:t>
            </a:r>
            <a:r>
              <a:rPr lang="en-CA" dirty="0" smtClean="0">
                <a:solidFill>
                  <a:prstClr val="black"/>
                </a:solidFill>
              </a:rPr>
              <a:t>fix </a:t>
            </a:r>
            <a:r>
              <a:rPr lang="en-CA" dirty="0">
                <a:solidFill>
                  <a:prstClr val="black"/>
                </a:solidFill>
              </a:rPr>
              <a:t>issues within a limited </a:t>
            </a:r>
            <a:r>
              <a:rPr lang="en-CA" dirty="0" smtClean="0">
                <a:solidFill>
                  <a:prstClr val="black"/>
                </a:solidFill>
              </a:rPr>
              <a:t>scope</a:t>
            </a:r>
          </a:p>
          <a:p>
            <a:pPr marL="685800" lvl="1" algn="l"/>
            <a:r>
              <a:rPr lang="en-CA" dirty="0" smtClean="0">
                <a:solidFill>
                  <a:prstClr val="black"/>
                </a:solidFill>
              </a:rPr>
              <a:t>Efficient memory usage local </a:t>
            </a:r>
            <a:r>
              <a:rPr lang="en-CA" dirty="0">
                <a:solidFill>
                  <a:prstClr val="black"/>
                </a:solidFill>
              </a:rPr>
              <a:t>variables are </a:t>
            </a:r>
            <a:r>
              <a:rPr lang="en-CA" dirty="0" smtClean="0">
                <a:solidFill>
                  <a:prstClr val="black"/>
                </a:solidFill>
              </a:rPr>
              <a:t>allocated </a:t>
            </a:r>
            <a:r>
              <a:rPr lang="en-CA" dirty="0">
                <a:solidFill>
                  <a:prstClr val="black"/>
                </a:solidFill>
              </a:rPr>
              <a:t>and </a:t>
            </a:r>
            <a:r>
              <a:rPr lang="en-CA" dirty="0" smtClean="0">
                <a:solidFill>
                  <a:prstClr val="black"/>
                </a:solidFill>
              </a:rPr>
              <a:t>deallocated </a:t>
            </a:r>
            <a:r>
              <a:rPr lang="en-CA" dirty="0">
                <a:solidFill>
                  <a:prstClr val="black"/>
                </a:solidFill>
              </a:rPr>
              <a:t>as needed, saving </a:t>
            </a:r>
            <a:r>
              <a:rPr lang="en-CA" dirty="0" smtClean="0">
                <a:solidFill>
                  <a:prstClr val="black"/>
                </a:solidFill>
              </a:rPr>
              <a:t>memory</a:t>
            </a:r>
          </a:p>
          <a:p>
            <a:pPr marL="685800" lvl="1" algn="l"/>
            <a:r>
              <a:rPr lang="en-CA" dirty="0" smtClean="0">
                <a:solidFill>
                  <a:prstClr val="black"/>
                </a:solidFill>
              </a:rPr>
              <a:t>Potential performance gains with compilers optimizing </a:t>
            </a:r>
            <a:r>
              <a:rPr lang="en-CA" dirty="0">
                <a:solidFill>
                  <a:prstClr val="black"/>
                </a:solidFill>
              </a:rPr>
              <a:t>locally scoped variables </a:t>
            </a:r>
            <a:r>
              <a:rPr lang="en-CA" dirty="0" smtClean="0">
                <a:solidFill>
                  <a:prstClr val="black"/>
                </a:solidFill>
              </a:rPr>
              <a:t>better</a:t>
            </a:r>
          </a:p>
          <a:p>
            <a:pPr marL="685800" lvl="1" algn="l"/>
            <a:r>
              <a:rPr lang="en-CA" dirty="0" smtClean="0">
                <a:solidFill>
                  <a:prstClr val="black"/>
                </a:solidFill>
              </a:rPr>
              <a:t>Minimized side effects by reducing </a:t>
            </a:r>
            <a:r>
              <a:rPr lang="en-CA" dirty="0">
                <a:solidFill>
                  <a:prstClr val="black"/>
                </a:solidFill>
              </a:rPr>
              <a:t>the risk </a:t>
            </a:r>
            <a:r>
              <a:rPr lang="en-CA">
                <a:solidFill>
                  <a:prstClr val="black"/>
                </a:solidFill>
              </a:rPr>
              <a:t>of </a:t>
            </a:r>
            <a:r>
              <a:rPr lang="en-CA" smtClean="0">
                <a:solidFill>
                  <a:prstClr val="black"/>
                </a:solidFill>
              </a:rPr>
              <a:t>code affecting </a:t>
            </a:r>
            <a:r>
              <a:rPr lang="en-CA" dirty="0">
                <a:solidFill>
                  <a:prstClr val="black"/>
                </a:solidFill>
              </a:rPr>
              <a:t>other parts of the </a:t>
            </a:r>
            <a:r>
              <a:rPr lang="en-CA" dirty="0" smtClean="0">
                <a:solidFill>
                  <a:prstClr val="black"/>
                </a:solidFill>
              </a:rPr>
              <a:t>program</a:t>
            </a:r>
          </a:p>
          <a:p>
            <a:pPr marL="685800" lvl="1" algn="l"/>
            <a:r>
              <a:rPr lang="en-CA" dirty="0" smtClean="0">
                <a:solidFill>
                  <a:prstClr val="black"/>
                </a:solidFill>
              </a:rPr>
              <a:t>Enhanced reusability by allowing </a:t>
            </a:r>
            <a:r>
              <a:rPr lang="en-CA" dirty="0">
                <a:solidFill>
                  <a:prstClr val="black"/>
                </a:solidFill>
              </a:rPr>
              <a:t>functions to reuse variable names in different </a:t>
            </a:r>
            <a:r>
              <a:rPr lang="en-CA" dirty="0" smtClean="0">
                <a:solidFill>
                  <a:prstClr val="black"/>
                </a:solidFill>
              </a:rPr>
              <a:t>contexts</a:t>
            </a:r>
            <a:endParaRPr lang="en-US" dirty="0" smtClean="0">
              <a:solidFill>
                <a:prstClr val="black"/>
              </a:solidFill>
            </a:endParaRPr>
          </a:p>
        </p:txBody>
      </p:sp>
    </p:spTree>
    <p:custDataLst>
      <p:tags r:id="rId1"/>
    </p:custDataLst>
    <p:extLst>
      <p:ext uri="{BB962C8B-B14F-4D97-AF65-F5344CB8AC3E}">
        <p14:creationId xmlns:p14="http://schemas.microsoft.com/office/powerpoint/2010/main" val="350988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local variables</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You can never declare a local variable twice in the same block</a:t>
            </a:r>
          </a:p>
          <a:p>
            <a:r>
              <a:rPr lang="en-US" dirty="0" smtClean="0">
                <a:solidFill>
                  <a:prstClr val="black"/>
                </a:solidFill>
              </a:rPr>
              <a:t>In general, the same identifier should not be used for two different values, ever</a:t>
            </a:r>
          </a:p>
          <a:p>
            <a:pPr lvl="1"/>
            <a:r>
              <a:rPr lang="en-US" dirty="0" smtClean="0">
                <a:solidFill>
                  <a:prstClr val="black"/>
                </a:solidFill>
              </a:rPr>
              <a:t>If you were to declare an identifier to be a local variable twice, the </a:t>
            </a:r>
            <a:r>
              <a:rPr lang="en-US" i="1" dirty="0" smtClean="0">
                <a:solidFill>
                  <a:prstClr val="black"/>
                </a:solidFill>
              </a:rPr>
              <a:t>closest </a:t>
            </a:r>
            <a:r>
              <a:rPr lang="en-US" dirty="0" smtClean="0">
                <a:solidFill>
                  <a:prstClr val="black"/>
                </a:solidFill>
              </a:rPr>
              <a:t>is the one used:</a:t>
            </a:r>
          </a:p>
        </p:txBody>
      </p:sp>
    </p:spTree>
    <p:custDataLst>
      <p:tags r:id="rId1"/>
    </p:custDataLst>
    <p:extLst>
      <p:ext uri="{BB962C8B-B14F-4D97-AF65-F5344CB8AC3E}">
        <p14:creationId xmlns:p14="http://schemas.microsoft.com/office/powerpoint/2010/main" val="93600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local variables</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For example:</a:t>
            </a:r>
          </a:p>
          <a:p>
            <a:pPr marL="857250" lvl="2" indent="0">
              <a:buNone/>
            </a:pP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main()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a:t>
            </a:r>
            <a:r>
              <a:rPr lang="en-US" sz="1400" b="1" dirty="0" smtClean="0">
                <a:solidFill>
                  <a:srgbClr val="FF000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r>
              <a:rPr lang="en-US" sz="1400" dirty="0" smtClean="0">
                <a:solidFill>
                  <a:prstClr val="black"/>
                </a:solidFill>
                <a:latin typeface="Consolas" panose="020B0609020204030204" pitchFamily="49" charset="0"/>
              </a:rPr>
              <a:t>    </a:t>
            </a:r>
            <a:r>
              <a:rPr lang="en-US" sz="1400" dirty="0" err="1">
                <a:solidFill>
                  <a:prstClr val="black"/>
                </a:solidFill>
                <a:latin typeface="Consolas" panose="020B0609020204030204" pitchFamily="49" charset="0"/>
              </a:rPr>
              <a:t>std</a:t>
            </a:r>
            <a:r>
              <a:rPr lang="en-US" sz="1400" dirty="0">
                <a:solidFill>
                  <a:prstClr val="black"/>
                </a:solidFill>
                <a:latin typeface="Consolas" panose="020B0609020204030204" pitchFamily="49" charset="0"/>
              </a:rPr>
              <a:t>::</a:t>
            </a:r>
            <a:r>
              <a:rPr lang="en-US" sz="1400" dirty="0" err="1">
                <a:solidFill>
                  <a:prstClr val="black"/>
                </a:solidFill>
                <a:latin typeface="Consolas" panose="020B0609020204030204" pitchFamily="49" charset="0"/>
              </a:rPr>
              <a:t>cout</a:t>
            </a:r>
            <a:r>
              <a:rPr lang="en-US" sz="1400" dirty="0">
                <a:solidFill>
                  <a:prstClr val="black"/>
                </a:solidFill>
                <a:latin typeface="Consolas" panose="020B0609020204030204" pitchFamily="49" charset="0"/>
              </a:rPr>
              <a:t> &lt;&lt; </a:t>
            </a:r>
            <a:r>
              <a:rPr lang="en-US" sz="1400" dirty="0" smtClean="0">
                <a:solidFill>
                  <a:prstClr val="black"/>
                </a:solidFill>
                <a:latin typeface="Consolas" panose="020B0609020204030204" pitchFamily="49" charset="0"/>
              </a:rPr>
              <a:t>"Enter a positive value: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a:t>
            </a:r>
            <a:r>
              <a:rPr lang="en-US" sz="1400" b="1" dirty="0" smtClean="0">
                <a:solidFill>
                  <a:srgbClr val="FF000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if ( value &lt;= 0 )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"The number " &lt;&lt; </a:t>
            </a:r>
            <a:r>
              <a:rPr lang="en-US" sz="1400" b="1" dirty="0" smtClean="0">
                <a:solidFill>
                  <a:srgbClr val="FF0000"/>
                </a:solidFill>
                <a:latin typeface="Consolas" panose="020B0609020204030204" pitchFamily="49" charset="0"/>
              </a:rPr>
              <a:t>value</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&lt;&lt; " must be positive: ";</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a:t>
            </a:r>
            <a:r>
              <a:rPr lang="en-US" sz="1400" b="1" dirty="0" smtClean="0">
                <a:solidFill>
                  <a:srgbClr val="0070C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a:t>
            </a:r>
            <a:r>
              <a:rPr lang="en-US" sz="1400" b="1" dirty="0" smtClean="0">
                <a:solidFill>
                  <a:srgbClr val="0070C0"/>
                </a:solidFill>
                <a:latin typeface="Consolas" panose="020B0609020204030204" pitchFamily="49" charset="0"/>
              </a:rPr>
              <a:t>value</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"You just entered " &lt;&lt; </a:t>
            </a:r>
            <a:r>
              <a:rPr lang="en-US" sz="1400" b="1" dirty="0" smtClean="0">
                <a:solidFill>
                  <a:srgbClr val="0070C0"/>
                </a:solidFill>
                <a:latin typeface="Consolas" panose="020B0609020204030204" pitchFamily="49" charset="0"/>
              </a:rPr>
              <a:t>value</a:t>
            </a:r>
            <a:r>
              <a:rPr lang="en-US" sz="1400" dirty="0" smtClean="0">
                <a:solidFill>
                  <a:srgbClr val="0070C0"/>
                </a:solidFill>
                <a:latin typeface="Consolas" panose="020B0609020204030204" pitchFamily="49" charset="0"/>
              </a:rPr>
              <a:t> </a:t>
            </a:r>
            <a:r>
              <a:rPr lang="en-US" sz="1400" dirty="0" smtClean="0">
                <a:solidFill>
                  <a:prstClr val="black"/>
                </a:solidFill>
                <a:latin typeface="Consolas" panose="020B0609020204030204" pitchFamily="49" charset="0"/>
              </a:rPr>
              <a:t>&lt;&lt;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"You entered " &lt;&lt; </a:t>
            </a:r>
            <a:r>
              <a:rPr lang="en-US" sz="1400" b="1" dirty="0" smtClean="0">
                <a:solidFill>
                  <a:srgbClr val="FF0000"/>
                </a:solidFill>
                <a:latin typeface="Consolas" panose="020B0609020204030204" pitchFamily="49" charset="0"/>
              </a:rPr>
              <a:t>value</a:t>
            </a:r>
            <a:r>
              <a:rPr lang="en-US" sz="1400" dirty="0" smtClean="0">
                <a:solidFill>
                  <a:srgbClr val="FF0000"/>
                </a:solidFill>
                <a:latin typeface="Consolas" panose="020B0609020204030204" pitchFamily="49" charset="0"/>
              </a:rPr>
              <a:t> </a:t>
            </a:r>
            <a:r>
              <a:rPr lang="en-US" sz="1400" dirty="0" smtClean="0">
                <a:solidFill>
                  <a:prstClr val="black"/>
                </a:solidFill>
                <a:latin typeface="Consolas" panose="020B0609020204030204" pitchFamily="49" charset="0"/>
              </a:rPr>
              <a:t>&lt;&lt;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return 0;</a:t>
            </a:r>
          </a:p>
          <a:p>
            <a:pPr marL="857250" lvl="2" indent="0">
              <a:buNone/>
            </a:pPr>
            <a:r>
              <a:rPr lang="en-US" sz="1400" dirty="0" smtClean="0">
                <a:solidFill>
                  <a:prstClr val="black"/>
                </a:solidFill>
                <a:latin typeface="Consolas" panose="020B0609020204030204" pitchFamily="49" charset="0"/>
              </a:rPr>
              <a:t>}</a:t>
            </a:r>
          </a:p>
        </p:txBody>
      </p:sp>
      <p:sp>
        <p:nvSpPr>
          <p:cNvPr id="4" name="TextBox 3"/>
          <p:cNvSpPr txBox="1"/>
          <p:nvPr/>
        </p:nvSpPr>
        <p:spPr>
          <a:xfrm>
            <a:off x="4479446" y="1176211"/>
            <a:ext cx="3214341" cy="584775"/>
          </a:xfrm>
          <a:prstGeom prst="rect">
            <a:avLst/>
          </a:prstGeom>
          <a:noFill/>
        </p:spPr>
        <p:txBody>
          <a:bodyPr wrap="none" rtlCol="0">
            <a:spAutoFit/>
          </a:bodyPr>
          <a:lstStyle/>
          <a:p>
            <a:r>
              <a:rPr lang="en-US" sz="1600" dirty="0" smtClean="0">
                <a:solidFill>
                  <a:srgbClr val="0070C0"/>
                </a:solidFill>
                <a:latin typeface="Georgia" panose="02040502050405020303" pitchFamily="18" charset="0"/>
              </a:rPr>
              <a:t>Output:</a:t>
            </a:r>
          </a:p>
          <a:p>
            <a:r>
              <a:rPr lang="en-CA" sz="1600" dirty="0" smtClean="0">
                <a:solidFill>
                  <a:srgbClr val="0070C0"/>
                </a:solidFill>
                <a:latin typeface="Consolas" panose="020B0609020204030204" pitchFamily="49" charset="0"/>
              </a:rPr>
              <a:t>    Enter </a:t>
            </a:r>
            <a:r>
              <a:rPr lang="en-CA" sz="1600" dirty="0">
                <a:solidFill>
                  <a:srgbClr val="0070C0"/>
                </a:solidFill>
                <a:latin typeface="Consolas" panose="020B0609020204030204" pitchFamily="49" charset="0"/>
              </a:rPr>
              <a:t>a positive value</a:t>
            </a:r>
            <a:r>
              <a:rPr lang="en-CA"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6" name="Rounded Rectangle 5"/>
          <p:cNvSpPr/>
          <p:nvPr/>
        </p:nvSpPr>
        <p:spPr>
          <a:xfrm>
            <a:off x="1691680" y="2184102"/>
            <a:ext cx="1296144"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123728" y="3501008"/>
            <a:ext cx="3600400"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2113454" y="4252000"/>
            <a:ext cx="1296144"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700710" y="5517232"/>
            <a:ext cx="5103538" cy="3231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2123728" y="4570854"/>
            <a:ext cx="5544616" cy="5143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7598840" y="1413714"/>
            <a:ext cx="409086" cy="338554"/>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-5</a:t>
            </a:r>
          </a:p>
        </p:txBody>
      </p:sp>
      <p:sp>
        <p:nvSpPr>
          <p:cNvPr id="23" name="TextBox 22"/>
          <p:cNvSpPr txBox="1"/>
          <p:nvPr/>
        </p:nvSpPr>
        <p:spPr>
          <a:xfrm>
            <a:off x="4932130" y="1659622"/>
            <a:ext cx="3663182" cy="338554"/>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The </a:t>
            </a:r>
            <a:r>
              <a:rPr lang="en-CA" sz="1600" dirty="0">
                <a:solidFill>
                  <a:srgbClr val="0070C0"/>
                </a:solidFill>
                <a:latin typeface="Consolas" panose="020B0609020204030204" pitchFamily="49" charset="0"/>
              </a:rPr>
              <a:t>number -5 must be positive</a:t>
            </a:r>
            <a:r>
              <a:rPr lang="en-CA" sz="1600" dirty="0" smtClean="0">
                <a:solidFill>
                  <a:srgbClr val="0070C0"/>
                </a:solidFill>
                <a:latin typeface="Consolas" panose="020B0609020204030204" pitchFamily="49" charset="0"/>
              </a:rPr>
              <a:t>:</a:t>
            </a:r>
            <a:endParaRPr lang="en-CA" sz="1600" dirty="0">
              <a:solidFill>
                <a:srgbClr val="0070C0"/>
              </a:solidFill>
              <a:latin typeface="Consolas" panose="020B0609020204030204" pitchFamily="49" charset="0"/>
            </a:endParaRPr>
          </a:p>
        </p:txBody>
      </p:sp>
      <p:sp>
        <p:nvSpPr>
          <p:cNvPr id="25" name="TextBox 24"/>
          <p:cNvSpPr txBox="1"/>
          <p:nvPr/>
        </p:nvSpPr>
        <p:spPr>
          <a:xfrm>
            <a:off x="8484513" y="1662094"/>
            <a:ext cx="409086" cy="584775"/>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17</a:t>
            </a:r>
            <a:endParaRPr lang="en-CA" sz="1600" dirty="0">
              <a:solidFill>
                <a:srgbClr val="0070C0"/>
              </a:solidFill>
              <a:latin typeface="Consolas" panose="020B0609020204030204" pitchFamily="49" charset="0"/>
            </a:endParaRPr>
          </a:p>
          <a:p>
            <a:endParaRPr lang="en-CA" sz="1600" dirty="0">
              <a:solidFill>
                <a:srgbClr val="0070C0"/>
              </a:solidFill>
              <a:latin typeface="Consolas" panose="020B0609020204030204" pitchFamily="49" charset="0"/>
            </a:endParaRPr>
          </a:p>
        </p:txBody>
      </p:sp>
      <p:sp>
        <p:nvSpPr>
          <p:cNvPr id="26" name="TextBox 25"/>
          <p:cNvSpPr txBox="1"/>
          <p:nvPr/>
        </p:nvSpPr>
        <p:spPr>
          <a:xfrm>
            <a:off x="4940184" y="1908121"/>
            <a:ext cx="2316660" cy="584775"/>
          </a:xfrm>
          <a:prstGeom prst="rect">
            <a:avLst/>
          </a:prstGeom>
          <a:noFill/>
        </p:spPr>
        <p:txBody>
          <a:bodyPr wrap="none" rtlCol="0">
            <a:spAutoFit/>
          </a:bodyPr>
          <a:lstStyle/>
          <a:p>
            <a:r>
              <a:rPr lang="en-CA" sz="1600" dirty="0" smtClean="0">
                <a:solidFill>
                  <a:srgbClr val="0070C0"/>
                </a:solidFill>
                <a:latin typeface="Consolas" panose="020B0609020204030204" pitchFamily="49" charset="0"/>
              </a:rPr>
              <a:t>You </a:t>
            </a:r>
            <a:r>
              <a:rPr lang="en-CA" sz="1600" dirty="0">
                <a:solidFill>
                  <a:srgbClr val="0070C0"/>
                </a:solidFill>
                <a:latin typeface="Consolas" panose="020B0609020204030204" pitchFamily="49" charset="0"/>
              </a:rPr>
              <a:t>just entered 17</a:t>
            </a:r>
          </a:p>
          <a:p>
            <a:r>
              <a:rPr lang="en-CA" sz="1600" dirty="0" smtClean="0">
                <a:solidFill>
                  <a:srgbClr val="0070C0"/>
                </a:solidFill>
                <a:latin typeface="Consolas" panose="020B0609020204030204" pitchFamily="49" charset="0"/>
              </a:rPr>
              <a:t>You </a:t>
            </a:r>
            <a:r>
              <a:rPr lang="en-CA" sz="1600" dirty="0">
                <a:solidFill>
                  <a:srgbClr val="0070C0"/>
                </a:solidFill>
                <a:latin typeface="Consolas" panose="020B0609020204030204" pitchFamily="49" charset="0"/>
              </a:rPr>
              <a:t>entered -</a:t>
            </a:r>
            <a:r>
              <a:rPr lang="en-CA" sz="1600" dirty="0" smtClean="0">
                <a:solidFill>
                  <a:srgbClr val="0070C0"/>
                </a:solidFill>
                <a:latin typeface="Consolas" panose="020B0609020204030204" pitchFamily="49" charset="0"/>
              </a:rPr>
              <a:t>5</a:t>
            </a:r>
            <a:endParaRPr lang="en-CA" sz="16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96151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7" grpId="0" animBg="1"/>
      <p:bldP spid="7" grpId="1" animBg="1"/>
      <p:bldP spid="8" grpId="0" animBg="1"/>
      <p:bldP spid="8" grpId="1" animBg="1"/>
      <p:bldP spid="9" grpId="0" animBg="1"/>
      <p:bldP spid="9" grpId="1" animBg="1"/>
      <p:bldP spid="16" grpId="0" animBg="1"/>
      <p:bldP spid="16" grpId="1" animBg="1"/>
      <p:bldP spid="22" grpId="0"/>
      <p:bldP spid="23"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scope of a local variable</a:t>
            </a:r>
            <a:endParaRPr lang="en-CA" dirty="0"/>
          </a:p>
          <a:p>
            <a:pPr lvl="1"/>
            <a:r>
              <a:rPr lang="en-US" dirty="0" smtClean="0"/>
              <a:t>Know the scope ends when the block in which the local variable is declared ends</a:t>
            </a:r>
            <a:endParaRPr lang="en-CA" dirty="0"/>
          </a:p>
          <a:p>
            <a:pPr lvl="1"/>
            <a:r>
              <a:rPr lang="en-US" dirty="0" smtClean="0"/>
              <a:t>Are aware that in general, local variables should be defined only when and where they are likely to be used</a:t>
            </a:r>
          </a:p>
          <a:p>
            <a:pPr lvl="1"/>
            <a:r>
              <a:rPr lang="en-US" dirty="0" smtClean="0"/>
              <a:t>Understand that while a local variable cannot be declared twice in the same block of statements, the complier allows the same identifier to be declared a second time in a block within the block</a:t>
            </a:r>
          </a:p>
          <a:p>
            <a:pPr lvl="1"/>
            <a:r>
              <a:rPr lang="en-US" dirty="0" smtClean="0"/>
              <a:t>Realize that it is likely a bad idea to use the same identifier for two different local variables</a:t>
            </a: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smtClean="0">
                <a:hlinkClick r:id="rId2"/>
              </a:rPr>
              <a:t>https://en.wikipedia.org/wiki/For_loop</a:t>
            </a:r>
            <a:endParaRPr lang="en-CA" sz="1800" dirty="0" smtClean="0"/>
          </a:p>
          <a:p>
            <a:pPr marL="0" indent="0">
              <a:buNone/>
            </a:pPr>
            <a:r>
              <a:rPr lang="en-CA" sz="1800" dirty="0" smtClean="0"/>
              <a:t>[2]	cplusplus.com</a:t>
            </a:r>
          </a:p>
          <a:p>
            <a:pPr marL="0" indent="0">
              <a:buNone/>
            </a:pPr>
            <a:r>
              <a:rPr lang="en-CA" sz="1800" dirty="0"/>
              <a:t>	</a:t>
            </a:r>
            <a:r>
              <a:rPr lang="en-CA" sz="1800" dirty="0">
                <a:hlinkClick r:id="rId3"/>
              </a:rPr>
              <a:t>http://www.cplusplus.com/doc/tutorial/control</a:t>
            </a:r>
            <a:r>
              <a:rPr lang="en-CA" sz="1800" dirty="0" smtClean="0">
                <a:hlinkClick r:id="rId3"/>
              </a:rPr>
              <a:t>/</a:t>
            </a:r>
            <a:endParaRPr lang="en-CA" sz="1800" dirty="0" smtClean="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concept of scope for local variables</a:t>
            </a:r>
          </a:p>
          <a:p>
            <a:pPr lvl="1"/>
            <a:r>
              <a:rPr lang="en-CA" dirty="0" smtClean="0"/>
              <a:t>See the effect of using local variables outside of their scope</a:t>
            </a:r>
          </a:p>
          <a:p>
            <a:pPr lvl="1"/>
            <a:r>
              <a:rPr lang="en-CA" dirty="0" smtClean="0"/>
              <a:t>Explain why the scope of local variables is restricted</a:t>
            </a:r>
          </a:p>
          <a:p>
            <a:pPr lvl="1"/>
            <a:r>
              <a:rPr lang="en-CA" dirty="0" smtClean="0"/>
              <a:t>Look at a common mistake from first-year students</a:t>
            </a:r>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variables</a:t>
            </a:r>
            <a:endParaRPr lang="en-CA" dirty="0"/>
          </a:p>
        </p:txBody>
      </p:sp>
      <p:sp>
        <p:nvSpPr>
          <p:cNvPr id="3" name="Content Placeholder 2"/>
          <p:cNvSpPr>
            <a:spLocks noGrp="1"/>
          </p:cNvSpPr>
          <p:nvPr>
            <p:ph idx="1"/>
          </p:nvPr>
        </p:nvSpPr>
        <p:spPr/>
        <p:txBody>
          <a:bodyPr/>
          <a:lstStyle/>
          <a:p>
            <a:r>
              <a:rPr lang="en-CA" dirty="0" smtClean="0"/>
              <a:t>Consider this program:</a:t>
            </a:r>
          </a:p>
          <a:p>
            <a:pPr marL="800100" lvl="2" indent="0">
              <a:buNone/>
            </a:pP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iostream</a:t>
            </a:r>
            <a:r>
              <a:rPr lang="en-US" sz="1400" dirty="0" smtClean="0">
                <a:latin typeface="Consolas" panose="020B0609020204030204" pitchFamily="49" charset="0"/>
                <a:cs typeface="Consolas" panose="020B0609020204030204" pitchFamily="49" charset="0"/>
              </a:rPr>
              <a:t>&gt;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Function declarations</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Function definitions</a:t>
            </a:r>
            <a:endParaRPr lang="en-CA" sz="1400" dirty="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k{4};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this point, 'k' should equal 7</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4" name="TextBox 3"/>
          <p:cNvSpPr txBox="1"/>
          <p:nvPr/>
        </p:nvSpPr>
        <p:spPr>
          <a:xfrm>
            <a:off x="5436096" y="3284984"/>
            <a:ext cx="195758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Desired 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4, 5, 6, 7</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variables</a:t>
            </a:r>
            <a:endParaRPr lang="en-CA" dirty="0"/>
          </a:p>
        </p:txBody>
      </p:sp>
      <p:sp>
        <p:nvSpPr>
          <p:cNvPr id="3" name="Content Placeholder 2"/>
          <p:cNvSpPr>
            <a:spLocks noGrp="1"/>
          </p:cNvSpPr>
          <p:nvPr>
            <p:ph idx="1"/>
          </p:nvPr>
        </p:nvSpPr>
        <p:spPr/>
        <p:txBody>
          <a:bodyPr/>
          <a:lstStyle/>
          <a:p>
            <a:r>
              <a:rPr lang="en-CA" dirty="0" smtClean="0"/>
              <a:t>Problem:</a:t>
            </a:r>
          </a:p>
          <a:p>
            <a:pPr marL="800100" lvl="2" indent="0">
              <a:buNone/>
            </a:pPr>
            <a:r>
              <a:rPr lang="en-CA" sz="1600" b="1" dirty="0" smtClean="0">
                <a:latin typeface="Consolas" panose="020B0609020204030204" pitchFamily="49" charset="0"/>
              </a:rPr>
              <a:t>example.cpp</a:t>
            </a:r>
            <a:r>
              <a:rPr lang="en-CA" sz="1600" b="1" dirty="0">
                <a:latin typeface="Consolas" panose="020B0609020204030204" pitchFamily="49" charset="0"/>
              </a:rPr>
              <a:t>:</a:t>
            </a:r>
            <a:r>
              <a:rPr lang="en-CA" sz="1600" dirty="0">
                <a:latin typeface="Consolas" panose="020B0609020204030204" pitchFamily="49" charset="0"/>
              </a:rPr>
              <a:t> In function ‘</a:t>
            </a:r>
            <a:r>
              <a:rPr lang="en-CA" sz="1600" b="1" dirty="0" err="1">
                <a:latin typeface="Consolas" panose="020B0609020204030204" pitchFamily="49" charset="0"/>
              </a:rPr>
              <a:t>int</a:t>
            </a:r>
            <a:r>
              <a:rPr lang="en-CA" sz="1600" b="1" dirty="0">
                <a:latin typeface="Consolas" panose="020B0609020204030204" pitchFamily="49" charset="0"/>
              </a:rPr>
              <a:t> main()</a:t>
            </a:r>
            <a:r>
              <a:rPr lang="en-CA" sz="1600" dirty="0">
                <a:latin typeface="Consolas" panose="020B0609020204030204" pitchFamily="49" charset="0"/>
              </a:rPr>
              <a:t>’:</a:t>
            </a:r>
          </a:p>
          <a:p>
            <a:pPr marL="800100" lvl="2" indent="0">
              <a:buNone/>
            </a:pPr>
            <a:r>
              <a:rPr lang="en-CA" sz="1600" b="1" dirty="0" smtClean="0">
                <a:latin typeface="Consolas" panose="020B0609020204030204" pitchFamily="49" charset="0"/>
              </a:rPr>
              <a:t>example.cpp:13:18</a:t>
            </a:r>
            <a:r>
              <a:rPr lang="en-CA" sz="1600" b="1" dirty="0">
                <a:latin typeface="Consolas" panose="020B0609020204030204" pitchFamily="49" charset="0"/>
              </a:rPr>
              <a:t>:</a:t>
            </a:r>
            <a:r>
              <a:rPr lang="en-CA" sz="1600" dirty="0">
                <a:latin typeface="Consolas" panose="020B0609020204030204" pitchFamily="49" charset="0"/>
              </a:rPr>
              <a:t> </a:t>
            </a:r>
            <a:r>
              <a:rPr lang="en-CA" sz="1600" b="1" dirty="0">
                <a:latin typeface="Consolas" panose="020B0609020204030204" pitchFamily="49" charset="0"/>
              </a:rPr>
              <a:t>error: </a:t>
            </a:r>
            <a:r>
              <a:rPr lang="en-CA" sz="1600" dirty="0">
                <a:latin typeface="Consolas" panose="020B0609020204030204" pitchFamily="49" charset="0"/>
              </a:rPr>
              <a:t>‘</a:t>
            </a:r>
            <a:r>
              <a:rPr lang="en-CA" sz="1600" b="1" dirty="0">
                <a:latin typeface="Consolas" panose="020B0609020204030204" pitchFamily="49" charset="0"/>
              </a:rPr>
              <a:t>k</a:t>
            </a:r>
            <a:r>
              <a:rPr lang="en-CA" sz="1600" dirty="0">
                <a:latin typeface="Consolas" panose="020B0609020204030204" pitchFamily="49" charset="0"/>
              </a:rPr>
              <a:t>’ was not declared in this scope</a:t>
            </a:r>
          </a:p>
          <a:p>
            <a:pPr marL="800100" lvl="2" indent="0">
              <a:buNone/>
            </a:pPr>
            <a:r>
              <a:rPr lang="en-CA" sz="1600" dirty="0">
                <a:latin typeface="Consolas" panose="020B0609020204030204" pitchFamily="49" charset="0"/>
              </a:rPr>
              <a:t>     </a:t>
            </a:r>
            <a:r>
              <a:rPr lang="en-CA" sz="1600" dirty="0" err="1">
                <a:latin typeface="Consolas" panose="020B0609020204030204" pitchFamily="49" charset="0"/>
              </a:rPr>
              <a:t>std</a:t>
            </a:r>
            <a:r>
              <a:rPr lang="en-CA" sz="1600" dirty="0">
                <a:latin typeface="Consolas" panose="020B0609020204030204" pitchFamily="49" charset="0"/>
              </a:rPr>
              <a:t>::</a:t>
            </a:r>
            <a:r>
              <a:rPr lang="en-CA" sz="1600" dirty="0" err="1">
                <a:latin typeface="Consolas" panose="020B0609020204030204" pitchFamily="49" charset="0"/>
              </a:rPr>
              <a:t>cout</a:t>
            </a:r>
            <a:r>
              <a:rPr lang="en-CA" sz="1600" dirty="0">
                <a:latin typeface="Consolas" panose="020B0609020204030204" pitchFamily="49" charset="0"/>
              </a:rPr>
              <a:t> &lt;&lt; </a:t>
            </a:r>
            <a:r>
              <a:rPr lang="en-CA" sz="1600" b="1" dirty="0">
                <a:solidFill>
                  <a:srgbClr val="FF0000"/>
                </a:solidFill>
                <a:latin typeface="Consolas" panose="020B0609020204030204" pitchFamily="49" charset="0"/>
              </a:rPr>
              <a:t>k</a:t>
            </a:r>
            <a:r>
              <a:rPr lang="en-CA" sz="1600" dirty="0">
                <a:latin typeface="Consolas" panose="020B0609020204030204" pitchFamily="49" charset="0"/>
              </a:rPr>
              <a:t> &lt;&lt; </a:t>
            </a:r>
            <a:r>
              <a:rPr lang="en-CA" sz="1600" dirty="0" err="1">
                <a:latin typeface="Consolas" panose="020B0609020204030204" pitchFamily="49" charset="0"/>
              </a:rPr>
              <a:t>std</a:t>
            </a:r>
            <a:r>
              <a:rPr lang="en-CA" sz="1600" dirty="0">
                <a:latin typeface="Consolas" panose="020B0609020204030204" pitchFamily="49" charset="0"/>
              </a:rPr>
              <a:t>::</a:t>
            </a:r>
            <a:r>
              <a:rPr lang="en-CA" sz="1600" dirty="0" err="1">
                <a:latin typeface="Consolas" panose="020B0609020204030204" pitchFamily="49" charset="0"/>
              </a:rPr>
              <a:t>endl</a:t>
            </a:r>
            <a:r>
              <a:rPr lang="en-CA" sz="1600" dirty="0">
                <a:latin typeface="Consolas" panose="020B0609020204030204" pitchFamily="49" charset="0"/>
              </a:rPr>
              <a:t>;</a:t>
            </a:r>
          </a:p>
          <a:p>
            <a:pPr marL="800100" lvl="2" indent="0">
              <a:buNone/>
            </a:pPr>
            <a:r>
              <a:rPr lang="en-CA" sz="1600" dirty="0">
                <a:latin typeface="Consolas" panose="020B0609020204030204" pitchFamily="49" charset="0"/>
              </a:rPr>
              <a:t>                  </a:t>
            </a:r>
            <a:r>
              <a:rPr lang="en-CA" sz="1600" b="1" dirty="0">
                <a:solidFill>
                  <a:srgbClr val="FF0000"/>
                </a:solidFill>
                <a:latin typeface="Consolas" panose="020B0609020204030204" pitchFamily="49" charset="0"/>
              </a:rPr>
              <a:t>^</a:t>
            </a:r>
          </a:p>
          <a:p>
            <a:pPr lvl="1"/>
            <a:r>
              <a:rPr lang="en-CA" dirty="0" smtClean="0"/>
              <a:t>The error message says that the identifier </a:t>
            </a:r>
            <a:r>
              <a:rPr lang="en-CA" dirty="0" smtClean="0">
                <a:latin typeface="Consolas" panose="020B0609020204030204" pitchFamily="49" charset="0"/>
              </a:rPr>
              <a:t>'k'</a:t>
            </a:r>
            <a:r>
              <a:rPr lang="en-CA" dirty="0" smtClean="0"/>
              <a:t> was not declared</a:t>
            </a:r>
          </a:p>
          <a:p>
            <a:pPr lvl="2"/>
            <a:r>
              <a:rPr lang="en-US" dirty="0" smtClean="0"/>
              <a:t>However, it was declared in the initialization statement of the for loop, where we used it:</a:t>
            </a:r>
          </a:p>
          <a:p>
            <a:pPr marL="1257300" lvl="3" indent="0">
              <a:buNone/>
            </a:pP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for (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a:t>
            </a:r>
            <a:r>
              <a:rPr lang="en-US" b="1" dirty="0" smtClean="0">
                <a:solidFill>
                  <a:srgbClr val="FF0000"/>
                </a:solidFill>
                <a:latin typeface="Consolas" panose="020B0609020204030204" pitchFamily="49" charset="0"/>
                <a:cs typeface="Consolas" panose="020B0609020204030204" pitchFamily="49" charset="0"/>
              </a:rPr>
              <a:t>k</a:t>
            </a:r>
            <a:r>
              <a:rPr lang="en-US" dirty="0" smtClean="0">
                <a:latin typeface="Consolas" panose="020B0609020204030204" pitchFamily="49" charset="0"/>
                <a:cs typeface="Consolas" panose="020B0609020204030204" pitchFamily="49" charset="0"/>
              </a:rPr>
              <a:t>{4}; </a:t>
            </a:r>
            <a:r>
              <a:rPr lang="en-US" dirty="0">
                <a:latin typeface="Consolas" panose="020B0609020204030204" pitchFamily="49" charset="0"/>
                <a:cs typeface="Consolas" panose="020B0609020204030204" pitchFamily="49" charset="0"/>
              </a:rPr>
              <a:t>k &lt; </a:t>
            </a:r>
            <a:r>
              <a:rPr lang="en-US" dirty="0" smtClean="0">
                <a:latin typeface="Consolas" panose="020B0609020204030204" pitchFamily="49" charset="0"/>
                <a:cs typeface="Consolas" panose="020B0609020204030204" pitchFamily="49" charset="0"/>
              </a:rPr>
              <a:t>7; </a:t>
            </a:r>
            <a:r>
              <a:rPr lang="en-US" dirty="0">
                <a:latin typeface="Consolas" panose="020B0609020204030204" pitchFamily="49" charset="0"/>
                <a:cs typeface="Consolas" panose="020B0609020204030204" pitchFamily="49" charset="0"/>
              </a:rPr>
              <a:t>++k ) {</a:t>
            </a:r>
          </a:p>
          <a:p>
            <a:pPr marL="1257300" lvl="3"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k &lt;&lt; ", ";</a:t>
            </a:r>
          </a:p>
          <a:p>
            <a:pPr marL="1257300" lvl="3" indent="0">
              <a:buNone/>
            </a:pPr>
            <a:r>
              <a:rPr lang="en-US" dirty="0">
                <a:latin typeface="Consolas" panose="020B0609020204030204" pitchFamily="49" charset="0"/>
                <a:cs typeface="Consolas" panose="020B0609020204030204" pitchFamily="49" charset="0"/>
              </a:rPr>
              <a:t>    }</a:t>
            </a:r>
            <a:endParaRPr lang="en-CA" dirty="0"/>
          </a:p>
          <a:p>
            <a:pPr marL="0" indent="0">
              <a:buNone/>
            </a:pPr>
            <a:endParaRPr lang="en-CA" dirty="0" smtClean="0"/>
          </a:p>
        </p:txBody>
      </p:sp>
    </p:spTree>
    <p:custDataLst>
      <p:tags r:id="rId1"/>
    </p:custDataLst>
    <p:extLst>
      <p:ext uri="{BB962C8B-B14F-4D97-AF65-F5344CB8AC3E}">
        <p14:creationId xmlns:p14="http://schemas.microsoft.com/office/powerpoint/2010/main" val="152283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a local variable</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To avoid confusion, a local variable can only be accessed from where it is defined to the end of the block in which it is defined</a:t>
            </a:r>
            <a:endParaRPr lang="en-US" dirty="0">
              <a:solidFill>
                <a:prstClr val="black"/>
              </a:solidFill>
            </a:endParaRPr>
          </a:p>
          <a:p>
            <a:pPr marL="800100" lvl="2" indent="0">
              <a:buNone/>
            </a:pPr>
            <a:r>
              <a:rPr lang="en-US" sz="1400" dirty="0" smtClean="0">
                <a:latin typeface="Consolas" panose="020B0609020204030204" pitchFamily="49" charset="0"/>
                <a:cs typeface="Consolas" panose="020B0609020204030204" pitchFamily="49" charset="0"/>
              </a:rPr>
              <a:t>    if ( </a:t>
            </a:r>
            <a:r>
              <a:rPr lang="en-US" sz="1400" i="1" dirty="0" smtClean="0">
                <a:latin typeface="Consolas" panose="020B0609020204030204" pitchFamily="49" charset="0"/>
                <a:cs typeface="Consolas" panose="020B0609020204030204" pitchFamily="49" charset="0"/>
              </a:rPr>
              <a:t>some-condition</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 Some code...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bool </a:t>
            </a:r>
            <a:r>
              <a:rPr lang="en-US" sz="1400" b="1" dirty="0" err="1" smtClean="0">
                <a:solidFill>
                  <a:srgbClr val="FF0000"/>
                </a:solidFill>
                <a:latin typeface="Consolas" panose="020B0609020204030204" pitchFamily="49" charset="0"/>
                <a:cs typeface="Consolas" panose="020B0609020204030204" pitchFamily="49" charset="0"/>
              </a:rPr>
              <a:t>is_found</a:t>
            </a:r>
            <a:r>
              <a:rPr lang="en-US" sz="1400" b="1" dirty="0" smtClean="0">
                <a:solidFill>
                  <a:srgbClr val="FF0000"/>
                </a:solidFill>
                <a:latin typeface="Consolas" panose="020B0609020204030204" pitchFamily="49" charset="0"/>
                <a:cs typeface="Consolas" panose="020B0609020204030204" pitchFamily="49" charset="0"/>
              </a:rPr>
              <a:t>{false};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The local variable '</a:t>
            </a:r>
            <a:r>
              <a:rPr lang="en-US" sz="1400" dirty="0" err="1" smtClean="0">
                <a:latin typeface="Consolas" panose="020B0609020204030204" pitchFamily="49" charset="0"/>
                <a:cs typeface="Consolas" panose="020B0609020204030204" pitchFamily="49" charset="0"/>
              </a:rPr>
              <a:t>is_found</a:t>
            </a:r>
            <a:r>
              <a:rPr lang="en-US" sz="1400" dirty="0" smtClean="0">
                <a:latin typeface="Consolas" panose="020B0609020204030204" pitchFamily="49" charset="0"/>
                <a:cs typeface="Consolas" panose="020B0609020204030204" pitchFamily="49" charset="0"/>
              </a:rPr>
              <a:t>' can only be accessed or</a:t>
            </a:r>
          </a:p>
          <a:p>
            <a:pPr marL="800100" lvl="2" indent="0">
              <a:buNone/>
            </a:pPr>
            <a:r>
              <a:rPr lang="en-US" sz="1400" dirty="0" smtClean="0">
                <a:latin typeface="Consolas" panose="020B0609020204030204" pitchFamily="49" charset="0"/>
                <a:cs typeface="Consolas" panose="020B0609020204030204" pitchFamily="49" charset="0"/>
              </a:rPr>
              <a:t>        // or assigned to up the end of this block</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 Anywhere up to the matching closing brace of corresponding</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opening brace of this conditional statement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It cannot be accessed or assigned to here...</a:t>
            </a:r>
          </a:p>
          <a:p>
            <a:pPr marL="800100" lvl="2" indent="0">
              <a:buNone/>
            </a:pPr>
            <a:endParaRPr lang="en-US"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95292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a local variable</a:t>
            </a:r>
            <a:endParaRPr lang="en-CA" dirty="0"/>
          </a:p>
        </p:txBody>
      </p:sp>
      <p:sp>
        <p:nvSpPr>
          <p:cNvPr id="3" name="Content Placeholder 2"/>
          <p:cNvSpPr>
            <a:spLocks noGrp="1"/>
          </p:cNvSpPr>
          <p:nvPr>
            <p:ph idx="1"/>
          </p:nvPr>
        </p:nvSpPr>
        <p:spPr>
          <a:ln>
            <a:noFill/>
          </a:ln>
        </p:spPr>
        <p:txBody>
          <a:bodyPr/>
          <a:lstStyle/>
          <a:p>
            <a:pPr lvl="0"/>
            <a:r>
              <a:rPr lang="en-CA" dirty="0">
                <a:solidFill>
                  <a:prstClr val="black"/>
                </a:solidFill>
              </a:rPr>
              <a:t>If this </a:t>
            </a:r>
            <a:r>
              <a:rPr lang="en-CA" dirty="0" smtClean="0">
                <a:solidFill>
                  <a:prstClr val="black"/>
                </a:solidFill>
              </a:rPr>
              <a:t>local variable </a:t>
            </a:r>
            <a:r>
              <a:rPr lang="en-CA" dirty="0">
                <a:solidFill>
                  <a:prstClr val="black"/>
                </a:solidFill>
              </a:rPr>
              <a:t>is needed outside this conditional statement,</a:t>
            </a:r>
          </a:p>
          <a:p>
            <a:pPr marL="0" lvl="0" indent="0">
              <a:buNone/>
            </a:pPr>
            <a:r>
              <a:rPr lang="en-CA" dirty="0">
                <a:solidFill>
                  <a:prstClr val="black"/>
                </a:solidFill>
              </a:rPr>
              <a:t>	it must be defined before the conditional statement</a:t>
            </a:r>
          </a:p>
          <a:p>
            <a:pPr marL="800100" lvl="2" indent="0">
              <a:buNone/>
            </a:pPr>
            <a:r>
              <a:rPr lang="en-US" sz="1400" dirty="0">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bool </a:t>
            </a:r>
            <a:r>
              <a:rPr lang="en-US" sz="1400" b="1" dirty="0" err="1">
                <a:solidFill>
                  <a:srgbClr val="FF0000"/>
                </a:solidFill>
                <a:latin typeface="Consolas" panose="020B0609020204030204" pitchFamily="49" charset="0"/>
                <a:cs typeface="Consolas" panose="020B0609020204030204" pitchFamily="49" charset="0"/>
              </a:rPr>
              <a:t>is_found</a:t>
            </a:r>
            <a:r>
              <a:rPr lang="en-US" sz="1400" b="1" dirty="0" smtClean="0">
                <a:solidFill>
                  <a:srgbClr val="FF0000"/>
                </a:solidFill>
                <a:latin typeface="Consolas" panose="020B0609020204030204" pitchFamily="49" charset="0"/>
                <a:cs typeface="Consolas" panose="020B0609020204030204" pitchFamily="49" charset="0"/>
              </a:rPr>
              <a:t>{ true };</a:t>
            </a:r>
            <a:endParaRPr lang="en-US" sz="1400" b="1" dirty="0" smtClean="0">
              <a:solidFill>
                <a:srgbClr val="FF0000"/>
              </a:solidFill>
              <a:latin typeface="Consolas" panose="020B0609020204030204" pitchFamily="49" charset="0"/>
              <a:cs typeface="Consolas" panose="020B0609020204030204" pitchFamily="49" charset="0"/>
            </a:endParaRPr>
          </a:p>
          <a:p>
            <a:pPr marL="800100" lvl="2" indent="0">
              <a:buNone/>
            </a:pP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if ( </a:t>
            </a:r>
            <a:r>
              <a:rPr lang="en-US" sz="1400" i="1" dirty="0" smtClean="0">
                <a:latin typeface="Consolas" panose="020B0609020204030204" pitchFamily="49" charset="0"/>
                <a:cs typeface="Consolas" panose="020B0609020204030204" pitchFamily="49" charset="0"/>
              </a:rPr>
              <a:t>some-condition</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 Some code...</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is_found</a:t>
            </a:r>
            <a:r>
              <a:rPr lang="en-US" sz="1400" b="1" dirty="0" smtClean="0">
                <a:solidFill>
                  <a:srgbClr val="FF0000"/>
                </a:solidFill>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The local variable '</a:t>
            </a:r>
            <a:r>
              <a:rPr lang="en-US" sz="1400" dirty="0" err="1" smtClean="0">
                <a:latin typeface="Consolas" panose="020B0609020204030204" pitchFamily="49" charset="0"/>
                <a:cs typeface="Consolas" panose="020B0609020204030204" pitchFamily="49" charset="0"/>
              </a:rPr>
              <a:t>is_found</a:t>
            </a:r>
            <a:r>
              <a:rPr lang="en-US" sz="1400" dirty="0" smtClean="0">
                <a:latin typeface="Consolas" panose="020B0609020204030204" pitchFamily="49" charset="0"/>
                <a:cs typeface="Consolas" panose="020B0609020204030204" pitchFamily="49" charset="0"/>
              </a:rPr>
              <a:t>' can be accessed or</a:t>
            </a:r>
          </a:p>
          <a:p>
            <a:pPr marL="800100" lvl="2" indent="0">
              <a:buNone/>
            </a:pPr>
            <a:r>
              <a:rPr lang="en-US" sz="1400" dirty="0" smtClean="0">
                <a:latin typeface="Consolas" panose="020B0609020204030204" pitchFamily="49" charset="0"/>
                <a:cs typeface="Consolas" panose="020B0609020204030204" pitchFamily="49" charset="0"/>
              </a:rPr>
              <a:t>        // or assigned to up the end of this block</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It can be accessed or assigned to here, too</a:t>
            </a:r>
          </a:p>
          <a:p>
            <a:pPr marL="800100" lvl="2" indent="0">
              <a:buNone/>
            </a:pPr>
            <a:endParaRPr lang="en-US" sz="14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6107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loop variables</a:t>
            </a:r>
            <a:endParaRPr lang="en-CA" dirty="0"/>
          </a:p>
        </p:txBody>
      </p:sp>
      <p:sp>
        <p:nvSpPr>
          <p:cNvPr id="3" name="Content Placeholder 2"/>
          <p:cNvSpPr>
            <a:spLocks noGrp="1"/>
          </p:cNvSpPr>
          <p:nvPr>
            <p:ph idx="1"/>
          </p:nvPr>
        </p:nvSpPr>
        <p:spPr/>
        <p:txBody>
          <a:bodyPr/>
          <a:lstStyle/>
          <a:p>
            <a:r>
              <a:rPr lang="en-CA" dirty="0" smtClean="0"/>
              <a:t>The scope of the loop variable is restricted to the for loop:</a:t>
            </a:r>
          </a:p>
          <a:p>
            <a:pPr marL="0" indent="0">
              <a:buNone/>
            </a:pPr>
            <a:endParaRPr lang="en-CA" dirty="0" smtClean="0"/>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k{4};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6" name="TextBox 5"/>
          <p:cNvSpPr txBox="1"/>
          <p:nvPr/>
        </p:nvSpPr>
        <p:spPr>
          <a:xfrm>
            <a:off x="6286821" y="3286725"/>
            <a:ext cx="1704313"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9776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loop variables</a:t>
            </a:r>
            <a:endParaRPr lang="en-CA" dirty="0"/>
          </a:p>
        </p:txBody>
      </p:sp>
      <p:sp>
        <p:nvSpPr>
          <p:cNvPr id="3" name="Content Placeholder 2"/>
          <p:cNvSpPr>
            <a:spLocks noGrp="1"/>
          </p:cNvSpPr>
          <p:nvPr>
            <p:ph idx="1"/>
          </p:nvPr>
        </p:nvSpPr>
        <p:spPr/>
        <p:txBody>
          <a:bodyPr/>
          <a:lstStyle/>
          <a:p>
            <a:r>
              <a:rPr lang="en-CA" dirty="0" smtClean="0"/>
              <a:t>To access the loop variable,</a:t>
            </a:r>
          </a:p>
          <a:p>
            <a:pPr marL="0" indent="0">
              <a:buNone/>
            </a:pPr>
            <a:r>
              <a:rPr lang="en-CA" dirty="0"/>
              <a:t>	</a:t>
            </a:r>
            <a:r>
              <a:rPr lang="en-CA" dirty="0" smtClean="0"/>
              <a:t>we must declare that variable outside the for loop:</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k = 4;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this point, 'k' is equal to 7</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6" name="TextBox 5"/>
          <p:cNvSpPr txBox="1"/>
          <p:nvPr/>
        </p:nvSpPr>
        <p:spPr>
          <a:xfrm>
            <a:off x="6286821" y="3286725"/>
            <a:ext cx="195758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4, 5, 6, 7</a:t>
            </a:r>
            <a:endParaRPr lang="en-CA" dirty="0">
              <a:solidFill>
                <a:srgbClr val="0070C0"/>
              </a:solidFill>
              <a:latin typeface="Consolas" panose="020B0609020204030204" pitchFamily="49" charset="0"/>
            </a:endParaRPr>
          </a:p>
        </p:txBody>
      </p:sp>
      <p:sp>
        <p:nvSpPr>
          <p:cNvPr id="11" name="Rounded Rectangle 10"/>
          <p:cNvSpPr/>
          <p:nvPr/>
        </p:nvSpPr>
        <p:spPr>
          <a:xfrm>
            <a:off x="2913593" y="4663410"/>
            <a:ext cx="28803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67289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loop variables</a:t>
            </a:r>
            <a:endParaRPr lang="en-CA" dirty="0"/>
          </a:p>
        </p:txBody>
      </p:sp>
      <p:sp>
        <p:nvSpPr>
          <p:cNvPr id="3" name="Content Placeholder 2"/>
          <p:cNvSpPr>
            <a:spLocks noGrp="1"/>
          </p:cNvSpPr>
          <p:nvPr>
            <p:ph idx="1"/>
          </p:nvPr>
        </p:nvSpPr>
        <p:spPr/>
        <p:txBody>
          <a:bodyPr/>
          <a:lstStyle/>
          <a:p>
            <a:r>
              <a:rPr lang="en-CA" dirty="0" smtClean="0"/>
              <a:t>This, while appearing awkward, is also valid:</a:t>
            </a:r>
          </a:p>
          <a:p>
            <a:pPr marL="0" indent="0">
              <a:buNone/>
            </a:pPr>
            <a:endParaRPr lang="en-CA" dirty="0" smtClean="0"/>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k{4};  // Initialize it here</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k &lt; </a:t>
            </a:r>
            <a:r>
              <a:rPr lang="en-US" sz="1400" dirty="0" smtClean="0">
                <a:latin typeface="Consolas" panose="020B0609020204030204" pitchFamily="49" charset="0"/>
                <a:cs typeface="Consolas" panose="020B0609020204030204" pitchFamily="49" charset="0"/>
              </a:rPr>
              <a:t>7; ++k </a:t>
            </a:r>
            <a:r>
              <a:rPr lang="en-US" sz="1400" dirty="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 At this point, 'k' is equal to 7</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k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
        <p:nvSpPr>
          <p:cNvPr id="4" name="TextBox 3"/>
          <p:cNvSpPr txBox="1"/>
          <p:nvPr/>
        </p:nvSpPr>
        <p:spPr>
          <a:xfrm>
            <a:off x="6286821" y="3286725"/>
            <a:ext cx="1957587" cy="646331"/>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4, 5, 6, 7</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11272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3|10.4"/>
</p:tagLst>
</file>

<file path=ppt/tags/tag10.xml><?xml version="1.0" encoding="utf-8"?>
<p:tagLst xmlns:a="http://schemas.openxmlformats.org/drawingml/2006/main" xmlns:r="http://schemas.openxmlformats.org/officeDocument/2006/relationships" xmlns:p="http://schemas.openxmlformats.org/presentationml/2006/main">
  <p:tag name="TIMING" val="|10.6"/>
</p:tagLst>
</file>

<file path=ppt/tags/tag11.xml><?xml version="1.0" encoding="utf-8"?>
<p:tagLst xmlns:a="http://schemas.openxmlformats.org/drawingml/2006/main" xmlns:r="http://schemas.openxmlformats.org/officeDocument/2006/relationships" xmlns:p="http://schemas.openxmlformats.org/presentationml/2006/main">
  <p:tag name="TIMING" val="|18.6|15.5|10.2"/>
</p:tagLst>
</file>

<file path=ppt/tags/tag12.xml><?xml version="1.0" encoding="utf-8"?>
<p:tagLst xmlns:a="http://schemas.openxmlformats.org/drawingml/2006/main" xmlns:r="http://schemas.openxmlformats.org/officeDocument/2006/relationships" xmlns:p="http://schemas.openxmlformats.org/presentationml/2006/main">
  <p:tag name="TIMING" val="|5.3|11.2"/>
</p:tagLst>
</file>

<file path=ppt/tags/tag13.xml><?xml version="1.0" encoding="utf-8"?>
<p:tagLst xmlns:a="http://schemas.openxmlformats.org/drawingml/2006/main" xmlns:r="http://schemas.openxmlformats.org/officeDocument/2006/relationships" xmlns:p="http://schemas.openxmlformats.org/presentationml/2006/main">
  <p:tag name="TIMING" val="|24.4|16.6|30.6|22.3"/>
</p:tagLst>
</file>

<file path=ppt/tags/tag14.xml><?xml version="1.0" encoding="utf-8"?>
<p:tagLst xmlns:a="http://schemas.openxmlformats.org/drawingml/2006/main" xmlns:r="http://schemas.openxmlformats.org/officeDocument/2006/relationships" xmlns:p="http://schemas.openxmlformats.org/presentationml/2006/main">
  <p:tag name="TIMING" val="|22.1|16.4|18.3|25.6|29.2|11.1|4.1|3.9|1.8|8.1|3.7"/>
</p:tagLst>
</file>

<file path=ppt/tags/tag2.xml><?xml version="1.0" encoding="utf-8"?>
<p:tagLst xmlns:a="http://schemas.openxmlformats.org/drawingml/2006/main" xmlns:r="http://schemas.openxmlformats.org/officeDocument/2006/relationships" xmlns:p="http://schemas.openxmlformats.org/presentationml/2006/main">
  <p:tag name="TIMING" val="|27.7|4.6"/>
</p:tagLst>
</file>

<file path=ppt/tags/tag3.xml><?xml version="1.0" encoding="utf-8"?>
<p:tagLst xmlns:a="http://schemas.openxmlformats.org/drawingml/2006/main" xmlns:r="http://schemas.openxmlformats.org/officeDocument/2006/relationships" xmlns:p="http://schemas.openxmlformats.org/presentationml/2006/main">
  <p:tag name="TIMING" val="|14.7"/>
</p:tagLst>
</file>

<file path=ppt/tags/tag4.xml><?xml version="1.0" encoding="utf-8"?>
<p:tagLst xmlns:a="http://schemas.openxmlformats.org/drawingml/2006/main" xmlns:r="http://schemas.openxmlformats.org/officeDocument/2006/relationships" xmlns:p="http://schemas.openxmlformats.org/presentationml/2006/main">
  <p:tag name="TIMING" val="|15.5|26.5"/>
</p:tagLst>
</file>

<file path=ppt/tags/tag5.xml><?xml version="1.0" encoding="utf-8"?>
<p:tagLst xmlns:a="http://schemas.openxmlformats.org/drawingml/2006/main" xmlns:r="http://schemas.openxmlformats.org/officeDocument/2006/relationships" xmlns:p="http://schemas.openxmlformats.org/presentationml/2006/main">
  <p:tag name="TIMING" val="|15.8|6"/>
</p:tagLst>
</file>

<file path=ppt/tags/tag6.xml><?xml version="1.0" encoding="utf-8"?>
<p:tagLst xmlns:a="http://schemas.openxmlformats.org/drawingml/2006/main" xmlns:r="http://schemas.openxmlformats.org/officeDocument/2006/relationships" xmlns:p="http://schemas.openxmlformats.org/presentationml/2006/main">
  <p:tag name="TIMING" val="|8.6|3.8|19.2|8"/>
</p:tagLst>
</file>

<file path=ppt/tags/tag7.xml><?xml version="1.0" encoding="utf-8"?>
<p:tagLst xmlns:a="http://schemas.openxmlformats.org/drawingml/2006/main" xmlns:r="http://schemas.openxmlformats.org/officeDocument/2006/relationships" xmlns:p="http://schemas.openxmlformats.org/presentationml/2006/main">
  <p:tag name="TIMING" val="|6|9.8|31.2"/>
</p:tagLst>
</file>

<file path=ppt/tags/tag8.xml><?xml version="1.0" encoding="utf-8"?>
<p:tagLst xmlns:a="http://schemas.openxmlformats.org/drawingml/2006/main" xmlns:r="http://schemas.openxmlformats.org/officeDocument/2006/relationships" xmlns:p="http://schemas.openxmlformats.org/presentationml/2006/main">
  <p:tag name="TIMING" val="|10|8.9|7.7"/>
</p:tagLst>
</file>

<file path=ppt/tags/tag9.xml><?xml version="1.0" encoding="utf-8"?>
<p:tagLst xmlns:a="http://schemas.openxmlformats.org/drawingml/2006/main" xmlns:r="http://schemas.openxmlformats.org/officeDocument/2006/relationships" xmlns:p="http://schemas.openxmlformats.org/presentationml/2006/main">
  <p:tag name="TIMING" val="|2.7|33.8|21.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68626</TotalTime>
  <Words>1604</Words>
  <Application>Microsoft Office PowerPoint</Application>
  <PresentationFormat>On-screen Show (4:3)</PresentationFormat>
  <Paragraphs>239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Consolas</vt:lpstr>
      <vt:lpstr>Constantia</vt:lpstr>
      <vt:lpstr>Georgia</vt:lpstr>
      <vt:lpstr>Times New Roman</vt:lpstr>
      <vt:lpstr>Custom Design</vt:lpstr>
      <vt:lpstr>Scope of local variables</vt:lpstr>
      <vt:lpstr>Outline</vt:lpstr>
      <vt:lpstr>Accessing variables</vt:lpstr>
      <vt:lpstr>Accessing variables</vt:lpstr>
      <vt:lpstr>The scope of a local variable</vt:lpstr>
      <vt:lpstr>The scope of a local variable</vt:lpstr>
      <vt:lpstr>Scope of loop variables</vt:lpstr>
      <vt:lpstr>Scope of loop variables</vt:lpstr>
      <vt:lpstr>Scope of loop variables</vt:lpstr>
      <vt:lpstr>Example</vt:lpstr>
      <vt:lpstr>Example</vt:lpstr>
      <vt:lpstr>Purpose of scope</vt:lpstr>
      <vt:lpstr>Purpose of scope</vt:lpstr>
      <vt:lpstr>Purpose of scope</vt:lpstr>
      <vt:lpstr>Declaring local variables</vt:lpstr>
      <vt:lpstr>Declaring local variables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1312</cp:revision>
  <dcterms:created xsi:type="dcterms:W3CDTF">2009-09-11T23:00:44Z</dcterms:created>
  <dcterms:modified xsi:type="dcterms:W3CDTF">2024-09-11T16:11:10Z</dcterms:modified>
</cp:coreProperties>
</file>